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7" r:id="rId4"/>
    <p:sldId id="261" r:id="rId5"/>
    <p:sldId id="260" r:id="rId6"/>
    <p:sldId id="259" r:id="rId7"/>
    <p:sldId id="262" r:id="rId8"/>
    <p:sldId id="263" r:id="rId9"/>
    <p:sldId id="264" r:id="rId10"/>
    <p:sldId id="265" r:id="rId11"/>
    <p:sldId id="267" r:id="rId12"/>
    <p:sldId id="266" r:id="rId13"/>
    <p:sldId id="26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9/21/2020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ES" smtClean="0"/>
              <a:t>Haga clic en el icono para agregar una imagen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9/21/2020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9/21/2020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s-ES" smtClean="0"/>
              <a:t>Haga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9/21/2020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9/21/2020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s-ES" smtClean="0"/>
              <a:t>Haga clic para modificar el estilo de título del patrón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9/21/2020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s-ES" smtClean="0"/>
              <a:t>Haga clic para modificar el estilo de título del patrón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smtClean="0"/>
              <a:t>Haga clic en el icono para agregar una imagen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smtClean="0"/>
              <a:t>Haga clic en el icono para agregar una imagen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smtClean="0"/>
              <a:t>Haga clic en el icono para agregar una imagen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9/21/2020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48A87A34-81AB-432B-8DAE-1953F412C126}" type="datetimeFigureOut">
              <a:rPr lang="en-US" dirty="0"/>
              <a:t>9/21/2020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9/21/2020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141410" y="3073397"/>
            <a:ext cx="4878391" cy="2717801"/>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172200" y="3073397"/>
            <a:ext cx="4875210" cy="2717801"/>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9/21/2020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9/21/2020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9/21/2020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9/21/2020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9/21/2020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9/21/2020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3.jpg"/><Relationship Id="rId7" Type="http://schemas.openxmlformats.org/officeDocument/2006/relationships/image" Target="../media/image27.jpg"/><Relationship Id="rId2" Type="http://schemas.openxmlformats.org/officeDocument/2006/relationships/image" Target="../media/image22.jpg"/><Relationship Id="rId1" Type="http://schemas.openxmlformats.org/officeDocument/2006/relationships/slideLayout" Target="../slideLayouts/slideLayout2.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jpg"/><Relationship Id="rId9"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s://www.ncbi.nlm.nih.gov/core/lw/2.0/html/tileshop_pmc/tileshop_pmc_inline.html?title=Click%20on%20image%20to%20zoom&amp;p=PMC3&amp;id=7269964_gr1_lrg.jpg"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876423" y="601558"/>
            <a:ext cx="8791575" cy="1667911"/>
          </a:xfrm>
        </p:spPr>
        <p:txBody>
          <a:bodyPr>
            <a:normAutofit/>
          </a:bodyPr>
          <a:lstStyle/>
          <a:p>
            <a:r>
              <a:rPr lang="es-ES" sz="6400" dirty="0" smtClean="0">
                <a:solidFill>
                  <a:schemeClr val="bg1"/>
                </a:solidFill>
              </a:rPr>
              <a:t>DESAFIO 3</a:t>
            </a:r>
            <a:endParaRPr lang="en-US" sz="6400" dirty="0">
              <a:solidFill>
                <a:schemeClr val="bg1"/>
              </a:solidFill>
            </a:endParaRPr>
          </a:p>
        </p:txBody>
      </p:sp>
      <p:sp>
        <p:nvSpPr>
          <p:cNvPr id="3" name="Subtítulo 2"/>
          <p:cNvSpPr>
            <a:spLocks noGrp="1"/>
          </p:cNvSpPr>
          <p:nvPr>
            <p:ph type="subTitle" idx="1"/>
          </p:nvPr>
        </p:nvSpPr>
        <p:spPr>
          <a:xfrm>
            <a:off x="1876423" y="2269469"/>
            <a:ext cx="8791575" cy="1655762"/>
          </a:xfrm>
        </p:spPr>
        <p:txBody>
          <a:bodyPr>
            <a:normAutofit/>
          </a:bodyPr>
          <a:lstStyle/>
          <a:p>
            <a:r>
              <a:rPr lang="es-ES" sz="4000" dirty="0" smtClean="0">
                <a:solidFill>
                  <a:schemeClr val="tx1"/>
                </a:solidFill>
              </a:rPr>
              <a:t>GRUPO 2</a:t>
            </a:r>
            <a:endParaRPr lang="en-US" sz="4000" dirty="0">
              <a:solidFill>
                <a:schemeClr val="tx1"/>
              </a:solidFill>
            </a:endParaRPr>
          </a:p>
        </p:txBody>
      </p:sp>
      <p:pic>
        <p:nvPicPr>
          <p:cNvPr id="1026" name="Picture 2" descr="Buscan ingenieros Tec detectar COVID-19 con inteligencia artificial |  Tecnológico de Monterre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1587" y="3008243"/>
            <a:ext cx="6291099" cy="3355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96510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5327047" y="-270125"/>
            <a:ext cx="1794970"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AR" sz="4800" dirty="0" smtClean="0">
                <a:solidFill>
                  <a:schemeClr val="bg1"/>
                </a:solidFill>
              </a:rPr>
              <a:t>BAYES</a:t>
            </a:r>
            <a:endParaRPr lang="en-US" sz="4800" dirty="0">
              <a:solidFill>
                <a:schemeClr val="bg1"/>
              </a:solidFill>
            </a:endParaRPr>
          </a:p>
        </p:txBody>
      </p:sp>
      <p:pic>
        <p:nvPicPr>
          <p:cNvPr id="5" name="Imagen 4"/>
          <p:cNvPicPr>
            <a:picLocks noChangeAspect="1"/>
          </p:cNvPicPr>
          <p:nvPr/>
        </p:nvPicPr>
        <p:blipFill rotWithShape="1">
          <a:blip r:embed="rId2"/>
          <a:srcRect l="11409" t="42062" r="57218" b="21676"/>
          <a:stretch/>
        </p:blipFill>
        <p:spPr>
          <a:xfrm>
            <a:off x="1107583" y="1532587"/>
            <a:ext cx="5291616" cy="3438658"/>
          </a:xfrm>
          <a:prstGeom prst="rect">
            <a:avLst/>
          </a:prstGeom>
        </p:spPr>
      </p:pic>
      <p:pic>
        <p:nvPicPr>
          <p:cNvPr id="6" name="Imagen 5"/>
          <p:cNvPicPr>
            <a:picLocks noChangeAspect="1"/>
          </p:cNvPicPr>
          <p:nvPr/>
        </p:nvPicPr>
        <p:blipFill rotWithShape="1">
          <a:blip r:embed="rId3"/>
          <a:srcRect l="10986" t="46947" r="56796" b="31447"/>
          <a:stretch/>
        </p:blipFill>
        <p:spPr>
          <a:xfrm>
            <a:off x="6748530" y="2318197"/>
            <a:ext cx="5061397" cy="1908396"/>
          </a:xfrm>
          <a:prstGeom prst="rect">
            <a:avLst/>
          </a:prstGeom>
        </p:spPr>
      </p:pic>
    </p:spTree>
    <p:extLst>
      <p:ext uri="{BB962C8B-B14F-4D97-AF65-F5344CB8AC3E}">
        <p14:creationId xmlns:p14="http://schemas.microsoft.com/office/powerpoint/2010/main" val="2293412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28628" t="19516" r="30070" b="9652"/>
          <a:stretch/>
        </p:blipFill>
        <p:spPr>
          <a:xfrm>
            <a:off x="3148119" y="1017431"/>
            <a:ext cx="5663425" cy="5460642"/>
          </a:xfrm>
          <a:prstGeom prst="rect">
            <a:avLst/>
          </a:prstGeom>
        </p:spPr>
      </p:pic>
      <p:sp>
        <p:nvSpPr>
          <p:cNvPr id="5" name="Título 1"/>
          <p:cNvSpPr txBox="1">
            <a:spLocks/>
          </p:cNvSpPr>
          <p:nvPr/>
        </p:nvSpPr>
        <p:spPr>
          <a:xfrm>
            <a:off x="4618708" y="-231488"/>
            <a:ext cx="2722249"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AR" sz="4800" dirty="0" smtClean="0">
                <a:solidFill>
                  <a:schemeClr val="bg1"/>
                </a:solidFill>
              </a:rPr>
              <a:t>REG LOG</a:t>
            </a:r>
            <a:endParaRPr lang="en-US" sz="4800" dirty="0">
              <a:solidFill>
                <a:schemeClr val="bg1"/>
              </a:solidFill>
            </a:endParaRPr>
          </a:p>
        </p:txBody>
      </p:sp>
    </p:spTree>
    <p:extLst>
      <p:ext uri="{BB962C8B-B14F-4D97-AF65-F5344CB8AC3E}">
        <p14:creationId xmlns:p14="http://schemas.microsoft.com/office/powerpoint/2010/main" val="1317435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4618708" y="-231488"/>
            <a:ext cx="2722249"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es-AR" sz="4800" dirty="0" smtClean="0">
                <a:solidFill>
                  <a:schemeClr val="bg1"/>
                </a:solidFill>
              </a:rPr>
              <a:t>REG LOG</a:t>
            </a:r>
            <a:endParaRPr lang="en-US" sz="4800" dirty="0">
              <a:solidFill>
                <a:schemeClr val="bg1"/>
              </a:solidFill>
            </a:endParaRPr>
          </a:p>
        </p:txBody>
      </p:sp>
      <p:pic>
        <p:nvPicPr>
          <p:cNvPr id="2" name="Imagen 1"/>
          <p:cNvPicPr>
            <a:picLocks noChangeAspect="1"/>
          </p:cNvPicPr>
          <p:nvPr/>
        </p:nvPicPr>
        <p:blipFill rotWithShape="1">
          <a:blip r:embed="rId2"/>
          <a:srcRect l="31268" t="69305" r="39261" b="9464"/>
          <a:stretch/>
        </p:blipFill>
        <p:spPr>
          <a:xfrm>
            <a:off x="6729211" y="2459865"/>
            <a:ext cx="5024128" cy="2034862"/>
          </a:xfrm>
          <a:prstGeom prst="rect">
            <a:avLst/>
          </a:prstGeom>
        </p:spPr>
      </p:pic>
      <p:pic>
        <p:nvPicPr>
          <p:cNvPr id="5" name="Imagen 4"/>
          <p:cNvPicPr>
            <a:picLocks noChangeAspect="1"/>
          </p:cNvPicPr>
          <p:nvPr/>
        </p:nvPicPr>
        <p:blipFill rotWithShape="1">
          <a:blip r:embed="rId2"/>
          <a:srcRect l="31286" t="21802" r="36813" b="41185"/>
          <a:stretch/>
        </p:blipFill>
        <p:spPr>
          <a:xfrm>
            <a:off x="1197734" y="1732208"/>
            <a:ext cx="5350422" cy="3490175"/>
          </a:xfrm>
          <a:prstGeom prst="rect">
            <a:avLst/>
          </a:prstGeom>
        </p:spPr>
      </p:pic>
    </p:spTree>
    <p:extLst>
      <p:ext uri="{BB962C8B-B14F-4D97-AF65-F5344CB8AC3E}">
        <p14:creationId xmlns:p14="http://schemas.microsoft.com/office/powerpoint/2010/main" val="3922916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28521" t="25340" r="2499" b="13598"/>
          <a:stretch/>
        </p:blipFill>
        <p:spPr>
          <a:xfrm>
            <a:off x="373486" y="553791"/>
            <a:ext cx="11489223" cy="5718220"/>
          </a:xfrm>
          <a:prstGeom prst="rect">
            <a:avLst/>
          </a:prstGeom>
        </p:spPr>
      </p:pic>
    </p:spTree>
    <p:extLst>
      <p:ext uri="{BB962C8B-B14F-4D97-AF65-F5344CB8AC3E}">
        <p14:creationId xmlns:p14="http://schemas.microsoft.com/office/powerpoint/2010/main" val="27455136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408" y="142748"/>
            <a:ext cx="4320000" cy="3922551"/>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0584" y="577028"/>
            <a:ext cx="4320000" cy="3590502"/>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2262" y="1075894"/>
            <a:ext cx="4320000" cy="3372329"/>
          </a:xfrm>
          <a:prstGeom prst="rect">
            <a:avLst/>
          </a:prstGeom>
        </p:spPr>
      </p:pic>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6749" y="1578135"/>
            <a:ext cx="4320000" cy="3377733"/>
          </a:xfrm>
          <a:prstGeom prst="rect">
            <a:avLst/>
          </a:prstGeom>
        </p:spPr>
      </p:pic>
      <p:pic>
        <p:nvPicPr>
          <p:cNvPr id="8" name="Imagen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65345" y="2089172"/>
            <a:ext cx="4320000" cy="3387884"/>
          </a:xfrm>
          <a:prstGeom prst="rect">
            <a:avLst/>
          </a:prstGeom>
        </p:spPr>
      </p:pic>
      <p:pic>
        <p:nvPicPr>
          <p:cNvPr id="9" name="Imagen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84106" y="2544617"/>
            <a:ext cx="4320000" cy="3514041"/>
          </a:xfrm>
          <a:prstGeom prst="rect">
            <a:avLst/>
          </a:prstGeom>
        </p:spPr>
      </p:pic>
      <p:pic>
        <p:nvPicPr>
          <p:cNvPr id="10" name="Imagen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88317" y="3162131"/>
            <a:ext cx="4320000" cy="3458769"/>
          </a:xfrm>
          <a:prstGeom prst="rect">
            <a:avLst/>
          </a:prstGeom>
        </p:spPr>
      </p:pic>
      <p:pic>
        <p:nvPicPr>
          <p:cNvPr id="11" name="Imagen 10"/>
          <p:cNvPicPr>
            <a:picLocks noChangeAspect="1"/>
          </p:cNvPicPr>
          <p:nvPr/>
        </p:nvPicPr>
        <p:blipFill rotWithShape="1">
          <a:blip r:embed="rId9"/>
          <a:srcRect l="27993" t="56529" r="47500" b="29755"/>
          <a:stretch/>
        </p:blipFill>
        <p:spPr>
          <a:xfrm>
            <a:off x="8716042" y="5118499"/>
            <a:ext cx="3055247" cy="961349"/>
          </a:xfrm>
          <a:prstGeom prst="rect">
            <a:avLst/>
          </a:prstGeom>
        </p:spPr>
      </p:pic>
    </p:spTree>
    <p:extLst>
      <p:ext uri="{BB962C8B-B14F-4D97-AF65-F5344CB8AC3E}">
        <p14:creationId xmlns:p14="http://schemas.microsoft.com/office/powerpoint/2010/main" val="2375388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0"/>
            <a:ext cx="9905998" cy="1478570"/>
          </a:xfrm>
        </p:spPr>
        <p:txBody>
          <a:bodyPr>
            <a:normAutofit/>
          </a:bodyPr>
          <a:lstStyle/>
          <a:p>
            <a:r>
              <a:rPr lang="es-ES" sz="4000" dirty="0" err="1" smtClean="0">
                <a:solidFill>
                  <a:schemeClr val="bg1"/>
                </a:solidFill>
              </a:rPr>
              <a:t>Rx</a:t>
            </a:r>
            <a:r>
              <a:rPr lang="es-ES" sz="4000" dirty="0" smtClean="0">
                <a:solidFill>
                  <a:schemeClr val="bg1"/>
                </a:solidFill>
              </a:rPr>
              <a:t> de </a:t>
            </a:r>
            <a:r>
              <a:rPr lang="es-ES" sz="4000" dirty="0" err="1" smtClean="0">
                <a:solidFill>
                  <a:schemeClr val="bg1"/>
                </a:solidFill>
              </a:rPr>
              <a:t>toráx</a:t>
            </a:r>
            <a:endParaRPr lang="en-US" sz="4000" dirty="0">
              <a:solidFill>
                <a:schemeClr val="bg1"/>
              </a:solidFill>
            </a:endParaRPr>
          </a:p>
        </p:txBody>
      </p:sp>
      <p:sp>
        <p:nvSpPr>
          <p:cNvPr id="3" name="Marcador de contenido 2"/>
          <p:cNvSpPr>
            <a:spLocks noGrp="1"/>
          </p:cNvSpPr>
          <p:nvPr>
            <p:ph idx="1"/>
          </p:nvPr>
        </p:nvSpPr>
        <p:spPr>
          <a:xfrm>
            <a:off x="1141413" y="1124732"/>
            <a:ext cx="10215701" cy="3541714"/>
          </a:xfrm>
        </p:spPr>
        <p:txBody>
          <a:bodyPr/>
          <a:lstStyle/>
          <a:p>
            <a:r>
              <a:rPr lang="es-ES" dirty="0" smtClean="0">
                <a:solidFill>
                  <a:schemeClr val="bg1"/>
                </a:solidFill>
              </a:rPr>
              <a:t>Método de diagnóstico por imágenes de baja complejidad.</a:t>
            </a:r>
          </a:p>
          <a:p>
            <a:r>
              <a:rPr lang="es-ES" dirty="0" smtClean="0">
                <a:solidFill>
                  <a:schemeClr val="bg1"/>
                </a:solidFill>
              </a:rPr>
              <a:t>Económico.</a:t>
            </a:r>
          </a:p>
          <a:p>
            <a:r>
              <a:rPr lang="es-ES" dirty="0" smtClean="0">
                <a:solidFill>
                  <a:schemeClr val="bg1"/>
                </a:solidFill>
              </a:rPr>
              <a:t>Pulmones, vías respiratorias, corazón, mediastino, vasos sanguíneos, costillas, etc.</a:t>
            </a:r>
          </a:p>
          <a:p>
            <a:r>
              <a:rPr lang="es-ES" dirty="0" smtClean="0">
                <a:solidFill>
                  <a:schemeClr val="bg1"/>
                </a:solidFill>
              </a:rPr>
              <a:t>Técnica estandarizada:</a:t>
            </a:r>
            <a:endParaRPr lang="en-US" dirty="0">
              <a:solidFill>
                <a:schemeClr val="bg1"/>
              </a:solidFill>
            </a:endParaRPr>
          </a:p>
        </p:txBody>
      </p:sp>
      <p:pic>
        <p:nvPicPr>
          <p:cNvPr id="3074" name="Picture 2" descr="https://lh3.googleusercontent.com/esbWFazbUz1GoF426gnAYUHdJ6As9wG5C3CDil54mnrLj2cebH4pHsh_7QYkHlKYIYbCS2pVX4_2TlUm90r1sXwikjqw8WZa9gC8U9hrgm83pyanR4X6mE_7u0yNsWLVsJsec3TU"/>
          <p:cNvPicPr>
            <a:picLocks noChangeAspect="1" noChangeArrowheads="1"/>
          </p:cNvPicPr>
          <p:nvPr/>
        </p:nvPicPr>
        <p:blipFill rotWithShape="1">
          <a:blip r:embed="rId2">
            <a:extLst>
              <a:ext uri="{28A0092B-C50C-407E-A947-70E740481C1C}">
                <a14:useLocalDpi xmlns:a14="http://schemas.microsoft.com/office/drawing/2010/main" val="0"/>
              </a:ext>
            </a:extLst>
          </a:blip>
          <a:srcRect t="9160" b="12035"/>
          <a:stretch/>
        </p:blipFill>
        <p:spPr bwMode="auto">
          <a:xfrm>
            <a:off x="2122104" y="3633787"/>
            <a:ext cx="2864908" cy="30956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adiografía de tórax en niños: en qué consiste, en qué casos se realiza y  qué riesgos tiene | Faros HSJBC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1344" y="3633788"/>
            <a:ext cx="3333750" cy="3095625"/>
          </a:xfrm>
          <a:prstGeom prst="rect">
            <a:avLst/>
          </a:prstGeom>
          <a:noFill/>
          <a:extLst>
            <a:ext uri="{909E8E84-426E-40DD-AFC4-6F175D3DCCD1}">
              <a14:hiddenFill xmlns:a14="http://schemas.microsoft.com/office/drawing/2010/main">
                <a:solidFill>
                  <a:srgbClr val="FFFFFF"/>
                </a:solidFill>
              </a14:hiddenFill>
            </a:ext>
          </a:extLst>
        </p:spPr>
      </p:pic>
      <p:sp>
        <p:nvSpPr>
          <p:cNvPr id="5" name="Flecha derecha 4"/>
          <p:cNvSpPr/>
          <p:nvPr/>
        </p:nvSpPr>
        <p:spPr>
          <a:xfrm>
            <a:off x="5460641" y="4945487"/>
            <a:ext cx="888643" cy="631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7901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194822"/>
            <a:ext cx="9905998" cy="1478570"/>
          </a:xfrm>
        </p:spPr>
        <p:txBody>
          <a:bodyPr>
            <a:normAutofit/>
          </a:bodyPr>
          <a:lstStyle/>
          <a:p>
            <a:r>
              <a:rPr lang="es-ES" sz="4000" dirty="0" smtClean="0">
                <a:solidFill>
                  <a:schemeClr val="bg1"/>
                </a:solidFill>
              </a:rPr>
              <a:t>RX de Tórax</a:t>
            </a:r>
            <a:endParaRPr lang="en-US" sz="4000" dirty="0">
              <a:solidFill>
                <a:schemeClr val="bg1"/>
              </a:solidFill>
            </a:endParaRPr>
          </a:p>
        </p:txBody>
      </p:sp>
      <p:sp>
        <p:nvSpPr>
          <p:cNvPr id="3" name="Marcador de contenido 2"/>
          <p:cNvSpPr>
            <a:spLocks noGrp="1"/>
          </p:cNvSpPr>
          <p:nvPr>
            <p:ph idx="1"/>
          </p:nvPr>
        </p:nvSpPr>
        <p:spPr>
          <a:xfrm>
            <a:off x="1141412" y="1467609"/>
            <a:ext cx="9905999" cy="3541714"/>
          </a:xfrm>
        </p:spPr>
        <p:txBody>
          <a:bodyPr/>
          <a:lstStyle/>
          <a:p>
            <a:r>
              <a:rPr lang="es-ES" dirty="0" smtClean="0">
                <a:solidFill>
                  <a:schemeClr val="bg1"/>
                </a:solidFill>
              </a:rPr>
              <a:t>modalidad </a:t>
            </a:r>
            <a:r>
              <a:rPr lang="es-ES" dirty="0">
                <a:solidFill>
                  <a:schemeClr val="bg1"/>
                </a:solidFill>
              </a:rPr>
              <a:t>de imagen más utilizada para casos de Covid-19 sospechosos y confirmados.</a:t>
            </a:r>
          </a:p>
          <a:p>
            <a:r>
              <a:rPr lang="es-ES" dirty="0">
                <a:solidFill>
                  <a:schemeClr val="bg1"/>
                </a:solidFill>
              </a:rPr>
              <a:t>Los hallazgos en las imágenes pueden variar según la etapa de la enfermedad (días desde los primeros síntomas) y según la gravedad de la misma</a:t>
            </a:r>
          </a:p>
          <a:p>
            <a:pPr marL="0" indent="0">
              <a:buNone/>
            </a:pPr>
            <a:r>
              <a:rPr lang="es-ES" dirty="0">
                <a:solidFill>
                  <a:schemeClr val="bg1"/>
                </a:solidFill>
              </a:rPr>
              <a:t/>
            </a:r>
            <a:br>
              <a:rPr lang="es-ES" dirty="0">
                <a:solidFill>
                  <a:schemeClr val="bg1"/>
                </a:solidFill>
              </a:rPr>
            </a:br>
            <a:endParaRPr lang="en-US" dirty="0">
              <a:solidFill>
                <a:schemeClr val="bg1"/>
              </a:solidFill>
            </a:endParaRPr>
          </a:p>
        </p:txBody>
      </p:sp>
      <p:pic>
        <p:nvPicPr>
          <p:cNvPr id="2050" name="Picture 2" descr="Figure 1">
            <a:hlinkClick r:id="rId2"/>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19" b="1"/>
          <a:stretch/>
        </p:blipFill>
        <p:spPr bwMode="auto">
          <a:xfrm>
            <a:off x="2521321" y="3896885"/>
            <a:ext cx="7146179" cy="2505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04297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283667"/>
            <a:ext cx="9905998" cy="1478570"/>
          </a:xfrm>
        </p:spPr>
        <p:txBody>
          <a:bodyPr/>
          <a:lstStyle/>
          <a:p>
            <a:r>
              <a:rPr lang="es-ES" dirty="0">
                <a:solidFill>
                  <a:schemeClr val="bg1"/>
                </a:solidFill>
              </a:rPr>
              <a:t>hallazgos de RX de tórax en pacientes con COVID-19 </a:t>
            </a:r>
            <a:endParaRPr lang="en-US" dirty="0">
              <a:solidFill>
                <a:schemeClr val="bg1"/>
              </a:solidFill>
            </a:endParaRPr>
          </a:p>
        </p:txBody>
      </p:sp>
      <p:pic>
        <p:nvPicPr>
          <p:cNvPr id="5122" name="Picture 2" descr="Tabl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652" y="2354665"/>
            <a:ext cx="5721051" cy="212718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Tabl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3262" y="2001579"/>
            <a:ext cx="4762500" cy="3705225"/>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p:cNvSpPr/>
          <p:nvPr/>
        </p:nvSpPr>
        <p:spPr>
          <a:xfrm>
            <a:off x="1080237" y="5074276"/>
            <a:ext cx="5014175" cy="923330"/>
          </a:xfrm>
          <a:prstGeom prst="rect">
            <a:avLst/>
          </a:prstGeom>
        </p:spPr>
        <p:txBody>
          <a:bodyPr wrap="square">
            <a:spAutoFit/>
          </a:bodyPr>
          <a:lstStyle/>
          <a:p>
            <a:r>
              <a:rPr lang="es-ES" dirty="0">
                <a:solidFill>
                  <a:schemeClr val="bg1"/>
                </a:solidFill>
              </a:rPr>
              <a:t>La sensibilidad del método varía según los hallazgos y según la técnica: en promedio 69%, y la especificidad es baja, promedio 40%.</a:t>
            </a:r>
            <a:endParaRPr lang="en-US" dirty="0">
              <a:solidFill>
                <a:schemeClr val="bg1"/>
              </a:solidFill>
            </a:endParaRPr>
          </a:p>
        </p:txBody>
      </p:sp>
    </p:spTree>
    <p:extLst>
      <p:ext uri="{BB962C8B-B14F-4D97-AF65-F5344CB8AC3E}">
        <p14:creationId xmlns:p14="http://schemas.microsoft.com/office/powerpoint/2010/main" val="3394582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12248" y="232152"/>
            <a:ext cx="9905998" cy="1478570"/>
          </a:xfrm>
        </p:spPr>
        <p:txBody>
          <a:bodyPr/>
          <a:lstStyle/>
          <a:p>
            <a:r>
              <a:rPr lang="es-ES" dirty="0">
                <a:solidFill>
                  <a:schemeClr val="bg1"/>
                </a:solidFill>
              </a:rPr>
              <a:t>hallazgos de RX de tórax en pacientes con COVID-19 </a:t>
            </a:r>
            <a:endParaRPr lang="en-US" dirty="0">
              <a:solidFill>
                <a:schemeClr val="bg1"/>
              </a:solidFill>
            </a:endParaRPr>
          </a:p>
        </p:txBody>
      </p:sp>
      <p:sp>
        <p:nvSpPr>
          <p:cNvPr id="3" name="Marcador de contenido 2"/>
          <p:cNvSpPr>
            <a:spLocks noGrp="1"/>
          </p:cNvSpPr>
          <p:nvPr>
            <p:ph idx="1"/>
          </p:nvPr>
        </p:nvSpPr>
        <p:spPr>
          <a:xfrm>
            <a:off x="1012624" y="1903904"/>
            <a:ext cx="4366608" cy="3541714"/>
          </a:xfrm>
        </p:spPr>
        <p:txBody>
          <a:bodyPr>
            <a:normAutofit lnSpcReduction="10000"/>
          </a:bodyPr>
          <a:lstStyle/>
          <a:p>
            <a:pPr marL="0" indent="0">
              <a:buNone/>
            </a:pPr>
            <a:r>
              <a:rPr lang="es-ES" dirty="0">
                <a:solidFill>
                  <a:schemeClr val="bg1"/>
                </a:solidFill>
              </a:rPr>
              <a:t>lo más frecuente que podemos encontrar son infiltrados en los campos pulmonares con distintos grados (desde vidrio esmerilado hasta consolidación del parénquima pulmonar</a:t>
            </a:r>
            <a:r>
              <a:rPr lang="es-ES" dirty="0" smtClean="0">
                <a:solidFill>
                  <a:schemeClr val="bg1"/>
                </a:solidFill>
              </a:rPr>
              <a:t>), que </a:t>
            </a:r>
            <a:r>
              <a:rPr lang="es-ES" dirty="0">
                <a:solidFill>
                  <a:schemeClr val="bg1"/>
                </a:solidFill>
              </a:rPr>
              <a:t>suelen estar en zonas periféricas del pulmón.</a:t>
            </a:r>
            <a:endParaRPr lang="en-US" dirty="0">
              <a:solidFill>
                <a:schemeClr val="bg1"/>
              </a:solidFill>
            </a:endParaRPr>
          </a:p>
        </p:txBody>
      </p:sp>
      <p:pic>
        <p:nvPicPr>
          <p:cNvPr id="4098" name="Picture 2" descr="Chest radiography scoring system. A score of 0–4 was assigned                         to each lung depending on the extent of involvement by consolidation or                         ground-glass opacities (0, no involvement; 1, &lt;25%; 2, 25%–50%;                         3, 50%–75%; and 4, &gt;75% involvement). The scores for each lung                         were summed to produce the final severity score. Examples of chest                         radiography severity scoring in patients with coronavirus disease 2019 and                         days from symptom onset are shown as follows (the calculation right lung                         score + left lung score = total score was used): A, day 12 (1                         + 0 = 1); B, day 5 (2 + 1 = 3); C, day 3 (1 + 3                         = 4); and, D, day 10 (4 + 3 = 7). Arrowheads indicate areas                         of consolidation or ground gla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021" y="1460834"/>
            <a:ext cx="5610225" cy="5105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1031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13" y="116242"/>
            <a:ext cx="9905998" cy="1478570"/>
          </a:xfrm>
        </p:spPr>
        <p:txBody>
          <a:bodyPr>
            <a:normAutofit/>
          </a:bodyPr>
          <a:lstStyle/>
          <a:p>
            <a:r>
              <a:rPr lang="es-ES" sz="4000" cap="small" dirty="0">
                <a:solidFill>
                  <a:schemeClr val="bg1"/>
                </a:solidFill>
              </a:rPr>
              <a:t>diferenciación</a:t>
            </a:r>
            <a:r>
              <a:rPr lang="es-ES" sz="4000" cap="small" dirty="0" smtClean="0">
                <a:solidFill>
                  <a:schemeClr val="bg1"/>
                </a:solidFill>
              </a:rPr>
              <a:t> con neumonías de origen viral</a:t>
            </a:r>
            <a:endParaRPr lang="en-US" sz="4000" cap="small" dirty="0">
              <a:solidFill>
                <a:schemeClr val="bg1"/>
              </a:solidFill>
            </a:endParaRPr>
          </a:p>
        </p:txBody>
      </p:sp>
      <p:sp>
        <p:nvSpPr>
          <p:cNvPr id="3" name="Marcador de contenido 2"/>
          <p:cNvSpPr>
            <a:spLocks noGrp="1"/>
          </p:cNvSpPr>
          <p:nvPr>
            <p:ph idx="1"/>
          </p:nvPr>
        </p:nvSpPr>
        <p:spPr>
          <a:xfrm>
            <a:off x="860058" y="1988707"/>
            <a:ext cx="6849037" cy="4594973"/>
          </a:xfrm>
        </p:spPr>
        <p:txBody>
          <a:bodyPr>
            <a:normAutofit/>
          </a:bodyPr>
          <a:lstStyle/>
          <a:p>
            <a:r>
              <a:rPr lang="es-ES" dirty="0">
                <a:solidFill>
                  <a:schemeClr val="bg1"/>
                </a:solidFill>
              </a:rPr>
              <a:t> Las características más discriminatorias para la neumonía por COVID-19 incluyeron:</a:t>
            </a:r>
          </a:p>
          <a:p>
            <a:pPr lvl="1" fontAlgn="base"/>
            <a:r>
              <a:rPr lang="es-ES" dirty="0">
                <a:solidFill>
                  <a:schemeClr val="bg1"/>
                </a:solidFill>
              </a:rPr>
              <a:t>Distribución periférica (80% vs. 57%, p &lt;0.001)</a:t>
            </a:r>
          </a:p>
          <a:p>
            <a:pPr lvl="1" fontAlgn="base"/>
            <a:r>
              <a:rPr lang="es-ES" dirty="0">
                <a:solidFill>
                  <a:schemeClr val="bg1"/>
                </a:solidFill>
              </a:rPr>
              <a:t>Opacidad de vidrio deslustrado (91% vs. 68%, p &lt;0.001)</a:t>
            </a:r>
          </a:p>
          <a:p>
            <a:pPr lvl="1" fontAlgn="base"/>
            <a:r>
              <a:rPr lang="es-ES" dirty="0">
                <a:solidFill>
                  <a:schemeClr val="bg1"/>
                </a:solidFill>
              </a:rPr>
              <a:t>Engrosamiento vascular (58% frente a 22%, p &lt;0,001).</a:t>
            </a:r>
          </a:p>
          <a:p>
            <a:pPr marL="0" indent="0">
              <a:buNone/>
            </a:pPr>
            <a:r>
              <a:rPr lang="es-ES" dirty="0">
                <a:solidFill>
                  <a:schemeClr val="bg1"/>
                </a:solidFill>
              </a:rPr>
              <a:t/>
            </a:r>
            <a:br>
              <a:rPr lang="es-ES" dirty="0">
                <a:solidFill>
                  <a:schemeClr val="bg1"/>
                </a:solidFill>
              </a:rPr>
            </a:br>
            <a:endParaRPr lang="en-US" dirty="0">
              <a:solidFill>
                <a:schemeClr val="bg1"/>
              </a:solidFill>
            </a:endParaRPr>
          </a:p>
        </p:txBody>
      </p:sp>
      <p:pic>
        <p:nvPicPr>
          <p:cNvPr id="6146" name="Picture 2" descr="http://www.scielo.org.co/img/revistas/inf/v18n1/v18n1a03i1.jpg"/>
          <p:cNvPicPr>
            <a:picLocks noChangeAspect="1" noChangeArrowheads="1"/>
          </p:cNvPicPr>
          <p:nvPr/>
        </p:nvPicPr>
        <p:blipFill rotWithShape="1">
          <a:blip r:embed="rId2">
            <a:extLst>
              <a:ext uri="{28A0092B-C50C-407E-A947-70E740481C1C}">
                <a14:useLocalDpi xmlns:a14="http://schemas.microsoft.com/office/drawing/2010/main" val="0"/>
              </a:ext>
            </a:extLst>
          </a:blip>
          <a:srcRect b="10243"/>
          <a:stretch/>
        </p:blipFill>
        <p:spPr bwMode="auto">
          <a:xfrm>
            <a:off x="7990449" y="2158081"/>
            <a:ext cx="3056962" cy="3090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3682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88000"/>
                <a:hueMod val="106000"/>
                <a:satMod val="140000"/>
                <a:lumMod val="54000"/>
              </a:schemeClr>
              <a:schemeClr val="bg2">
                <a:tint val="98000"/>
                <a:hueMod val="90000"/>
                <a:satMod val="150000"/>
                <a:lumMod val="160000"/>
              </a:schemeClr>
            </a:duotone>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3665673" y="101214"/>
            <a:ext cx="6766214" cy="1478570"/>
          </a:xfrm>
        </p:spPr>
        <p:txBody>
          <a:bodyPr>
            <a:normAutofit/>
          </a:bodyPr>
          <a:lstStyle/>
          <a:p>
            <a:r>
              <a:rPr lang="es-ES" sz="5000" dirty="0" smtClean="0">
                <a:solidFill>
                  <a:schemeClr val="bg1"/>
                </a:solidFill>
              </a:rPr>
              <a:t>CLASIFICADORES</a:t>
            </a:r>
            <a:endParaRPr lang="en-US" sz="5000" dirty="0">
              <a:solidFill>
                <a:schemeClr val="bg1"/>
              </a:solidFill>
            </a:endParaRPr>
          </a:p>
        </p:txBody>
      </p:sp>
      <p:sp>
        <p:nvSpPr>
          <p:cNvPr id="3" name="Marcador de contenido 2"/>
          <p:cNvSpPr>
            <a:spLocks noGrp="1"/>
          </p:cNvSpPr>
          <p:nvPr>
            <p:ph idx="1"/>
          </p:nvPr>
        </p:nvSpPr>
        <p:spPr>
          <a:xfrm>
            <a:off x="1257323" y="1927514"/>
            <a:ext cx="5671512" cy="2811910"/>
          </a:xfrm>
        </p:spPr>
        <p:txBody>
          <a:bodyPr>
            <a:normAutofit/>
          </a:bodyPr>
          <a:lstStyle/>
          <a:p>
            <a:r>
              <a:rPr lang="es-ES" sz="3800" dirty="0" smtClean="0">
                <a:solidFill>
                  <a:schemeClr val="bg1"/>
                </a:solidFill>
              </a:rPr>
              <a:t>KNN</a:t>
            </a:r>
          </a:p>
          <a:p>
            <a:r>
              <a:rPr lang="es-ES" sz="3800" dirty="0" smtClean="0">
                <a:solidFill>
                  <a:schemeClr val="bg1"/>
                </a:solidFill>
              </a:rPr>
              <a:t>BAYES</a:t>
            </a:r>
          </a:p>
          <a:p>
            <a:r>
              <a:rPr lang="es-ES" sz="3800" dirty="0" smtClean="0">
                <a:solidFill>
                  <a:schemeClr val="bg1"/>
                </a:solidFill>
              </a:rPr>
              <a:t>REGRESIÓN LOGÍSTICA</a:t>
            </a:r>
          </a:p>
          <a:p>
            <a:endParaRPr lang="en-US" sz="3800" dirty="0">
              <a:solidFill>
                <a:schemeClr val="bg1"/>
              </a:solidFill>
            </a:endParaRPr>
          </a:p>
        </p:txBody>
      </p:sp>
      <p:sp>
        <p:nvSpPr>
          <p:cNvPr id="4" name="Marcador de contenido 2"/>
          <p:cNvSpPr txBox="1">
            <a:spLocks/>
          </p:cNvSpPr>
          <p:nvPr/>
        </p:nvSpPr>
        <p:spPr>
          <a:xfrm>
            <a:off x="7048780" y="2249486"/>
            <a:ext cx="4494725" cy="259297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es-AR" sz="2200" dirty="0" err="1" smtClean="0">
                <a:solidFill>
                  <a:schemeClr val="bg1"/>
                </a:solidFill>
              </a:rPr>
              <a:t>Dataset</a:t>
            </a:r>
            <a:r>
              <a:rPr lang="es-AR" sz="2200" dirty="0" smtClean="0">
                <a:solidFill>
                  <a:schemeClr val="bg1"/>
                </a:solidFill>
              </a:rPr>
              <a:t> (670 </a:t>
            </a:r>
            <a:r>
              <a:rPr lang="es-AR" sz="2200" dirty="0" err="1" smtClean="0">
                <a:solidFill>
                  <a:schemeClr val="bg1"/>
                </a:solidFill>
              </a:rPr>
              <a:t>imág</a:t>
            </a:r>
            <a:r>
              <a:rPr lang="es-AR" sz="2200" dirty="0" smtClean="0">
                <a:solidFill>
                  <a:schemeClr val="bg1"/>
                </a:solidFill>
              </a:rPr>
              <a:t>)</a:t>
            </a:r>
          </a:p>
          <a:p>
            <a:pPr lvl="1"/>
            <a:r>
              <a:rPr lang="es-AR" sz="2200" dirty="0" err="1" smtClean="0">
                <a:solidFill>
                  <a:schemeClr val="bg1"/>
                </a:solidFill>
              </a:rPr>
              <a:t>Covid</a:t>
            </a:r>
            <a:r>
              <a:rPr lang="es-AR" sz="2200" dirty="0" smtClean="0">
                <a:solidFill>
                  <a:schemeClr val="bg1"/>
                </a:solidFill>
              </a:rPr>
              <a:t>: 229 (34.2%)</a:t>
            </a:r>
          </a:p>
          <a:p>
            <a:pPr lvl="1"/>
            <a:r>
              <a:rPr lang="es-AR" sz="2200" dirty="0" smtClean="0">
                <a:solidFill>
                  <a:schemeClr val="bg1"/>
                </a:solidFill>
              </a:rPr>
              <a:t>N. viral: 210 (31.3%)</a:t>
            </a:r>
          </a:p>
          <a:p>
            <a:pPr lvl="1"/>
            <a:r>
              <a:rPr lang="es-AR" sz="2200" dirty="0" smtClean="0">
                <a:solidFill>
                  <a:schemeClr val="bg1"/>
                </a:solidFill>
              </a:rPr>
              <a:t>Normal: 231 (34.5%)</a:t>
            </a:r>
          </a:p>
          <a:p>
            <a:pPr lvl="1"/>
            <a:endParaRPr lang="en-US" sz="2200" dirty="0">
              <a:solidFill>
                <a:schemeClr val="bg1"/>
              </a:solidFill>
            </a:endParaRPr>
          </a:p>
        </p:txBody>
      </p:sp>
    </p:spTree>
    <p:extLst>
      <p:ext uri="{BB962C8B-B14F-4D97-AF65-F5344CB8AC3E}">
        <p14:creationId xmlns:p14="http://schemas.microsoft.com/office/powerpoint/2010/main" val="22241933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327047" y="-270125"/>
            <a:ext cx="1794970" cy="1478570"/>
          </a:xfrm>
        </p:spPr>
        <p:txBody>
          <a:bodyPr>
            <a:normAutofit/>
          </a:bodyPr>
          <a:lstStyle/>
          <a:p>
            <a:r>
              <a:rPr lang="es-AR" sz="4800" dirty="0" err="1" smtClean="0">
                <a:solidFill>
                  <a:schemeClr val="bg1"/>
                </a:solidFill>
              </a:rPr>
              <a:t>Knn</a:t>
            </a:r>
            <a:endParaRPr lang="en-US" sz="4800" dirty="0">
              <a:solidFill>
                <a:schemeClr val="bg1"/>
              </a:solidFill>
            </a:endParaRPr>
          </a:p>
        </p:txBody>
      </p:sp>
      <p:pic>
        <p:nvPicPr>
          <p:cNvPr id="4" name="Imagen 3"/>
          <p:cNvPicPr>
            <a:picLocks noChangeAspect="1"/>
          </p:cNvPicPr>
          <p:nvPr/>
        </p:nvPicPr>
        <p:blipFill rotWithShape="1">
          <a:blip r:embed="rId2"/>
          <a:srcRect l="11198" t="46923" r="50668" b="28653"/>
          <a:stretch/>
        </p:blipFill>
        <p:spPr>
          <a:xfrm>
            <a:off x="872025" y="1337235"/>
            <a:ext cx="4649273" cy="1674254"/>
          </a:xfrm>
          <a:prstGeom prst="rect">
            <a:avLst/>
          </a:prstGeom>
        </p:spPr>
      </p:pic>
      <p:pic>
        <p:nvPicPr>
          <p:cNvPr id="5" name="Imagen 4"/>
          <p:cNvPicPr>
            <a:picLocks noChangeAspect="1"/>
          </p:cNvPicPr>
          <p:nvPr/>
        </p:nvPicPr>
        <p:blipFill rotWithShape="1">
          <a:blip r:embed="rId3"/>
          <a:srcRect l="11937" t="21582" r="59330" b="44786"/>
          <a:stretch/>
        </p:blipFill>
        <p:spPr>
          <a:xfrm>
            <a:off x="1352281" y="3143840"/>
            <a:ext cx="3503054" cy="2305319"/>
          </a:xfrm>
          <a:prstGeom prst="rect">
            <a:avLst/>
          </a:prstGeom>
        </p:spPr>
      </p:pic>
      <p:sp>
        <p:nvSpPr>
          <p:cNvPr id="7" name="Cerrar llave 6"/>
          <p:cNvSpPr/>
          <p:nvPr/>
        </p:nvSpPr>
        <p:spPr>
          <a:xfrm rot="5400000">
            <a:off x="2736760" y="3906239"/>
            <a:ext cx="734096" cy="4051758"/>
          </a:xfrm>
          <a:prstGeom prst="rightBrace">
            <a:avLst/>
          </a:prstGeom>
          <a:noFill/>
          <a:ln w="571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CuadroTexto 7"/>
          <p:cNvSpPr txBox="1"/>
          <p:nvPr/>
        </p:nvSpPr>
        <p:spPr>
          <a:xfrm>
            <a:off x="2745309" y="6274138"/>
            <a:ext cx="928459" cy="553998"/>
          </a:xfrm>
          <a:prstGeom prst="rect">
            <a:avLst/>
          </a:prstGeom>
          <a:noFill/>
        </p:spPr>
        <p:txBody>
          <a:bodyPr wrap="none" rtlCol="0">
            <a:spAutoFit/>
          </a:bodyPr>
          <a:lstStyle/>
          <a:p>
            <a:r>
              <a:rPr lang="es-AR" sz="3000" dirty="0" smtClean="0"/>
              <a:t>88%</a:t>
            </a:r>
            <a:endParaRPr lang="en-US" sz="3000" dirty="0"/>
          </a:p>
        </p:txBody>
      </p:sp>
      <p:pic>
        <p:nvPicPr>
          <p:cNvPr id="9" name="Imagen 8"/>
          <p:cNvPicPr>
            <a:picLocks noChangeAspect="1"/>
          </p:cNvPicPr>
          <p:nvPr/>
        </p:nvPicPr>
        <p:blipFill rotWithShape="1">
          <a:blip r:embed="rId4"/>
          <a:srcRect l="10880" t="42568" r="45176" b="48356"/>
          <a:stretch/>
        </p:blipFill>
        <p:spPr>
          <a:xfrm>
            <a:off x="5821251" y="1337235"/>
            <a:ext cx="5602310" cy="650515"/>
          </a:xfrm>
          <a:prstGeom prst="rect">
            <a:avLst/>
          </a:prstGeom>
        </p:spPr>
      </p:pic>
      <p:sp>
        <p:nvSpPr>
          <p:cNvPr id="10" name="CuadroTexto 9"/>
          <p:cNvSpPr txBox="1"/>
          <p:nvPr/>
        </p:nvSpPr>
        <p:spPr>
          <a:xfrm>
            <a:off x="2732433" y="888642"/>
            <a:ext cx="463588" cy="923330"/>
          </a:xfrm>
          <a:prstGeom prst="rect">
            <a:avLst/>
          </a:prstGeom>
          <a:noFill/>
        </p:spPr>
        <p:txBody>
          <a:bodyPr wrap="none" rtlCol="0">
            <a:spAutoFit/>
          </a:bodyPr>
          <a:lstStyle/>
          <a:p>
            <a:r>
              <a:rPr lang="es-AR" dirty="0" smtClean="0">
                <a:solidFill>
                  <a:schemeClr val="bg1"/>
                </a:solidFill>
              </a:rPr>
              <a:t>CV</a:t>
            </a:r>
          </a:p>
          <a:p>
            <a:endParaRPr lang="es-AR" dirty="0" smtClean="0">
              <a:solidFill>
                <a:schemeClr val="bg1"/>
              </a:solidFill>
            </a:endParaRPr>
          </a:p>
          <a:p>
            <a:endParaRPr lang="en-US" dirty="0">
              <a:solidFill>
                <a:schemeClr val="bg1"/>
              </a:solidFill>
            </a:endParaRPr>
          </a:p>
        </p:txBody>
      </p:sp>
      <p:sp>
        <p:nvSpPr>
          <p:cNvPr id="11" name="CuadroTexto 10"/>
          <p:cNvSpPr txBox="1"/>
          <p:nvPr/>
        </p:nvSpPr>
        <p:spPr>
          <a:xfrm>
            <a:off x="7997753" y="899373"/>
            <a:ext cx="478016" cy="923330"/>
          </a:xfrm>
          <a:prstGeom prst="rect">
            <a:avLst/>
          </a:prstGeom>
          <a:noFill/>
        </p:spPr>
        <p:txBody>
          <a:bodyPr wrap="none" rtlCol="0">
            <a:spAutoFit/>
          </a:bodyPr>
          <a:lstStyle/>
          <a:p>
            <a:r>
              <a:rPr lang="es-AR" dirty="0" smtClean="0">
                <a:solidFill>
                  <a:schemeClr val="bg1"/>
                </a:solidFill>
              </a:rPr>
              <a:t>GS</a:t>
            </a:r>
          </a:p>
          <a:p>
            <a:endParaRPr lang="es-AR" dirty="0" smtClean="0">
              <a:solidFill>
                <a:schemeClr val="bg1"/>
              </a:solidFill>
            </a:endParaRPr>
          </a:p>
          <a:p>
            <a:endParaRPr lang="en-US" dirty="0">
              <a:solidFill>
                <a:schemeClr val="bg1"/>
              </a:solidFill>
            </a:endParaRPr>
          </a:p>
        </p:txBody>
      </p:sp>
      <p:sp>
        <p:nvSpPr>
          <p:cNvPr id="12" name="Cerrar llave 11"/>
          <p:cNvSpPr/>
          <p:nvPr/>
        </p:nvSpPr>
        <p:spPr>
          <a:xfrm rot="5400000">
            <a:off x="8105112" y="3916970"/>
            <a:ext cx="734096" cy="4051758"/>
          </a:xfrm>
          <a:prstGeom prst="rightBrace">
            <a:avLst/>
          </a:prstGeom>
          <a:noFill/>
          <a:ln w="571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CuadroTexto 12"/>
          <p:cNvSpPr txBox="1"/>
          <p:nvPr/>
        </p:nvSpPr>
        <p:spPr>
          <a:xfrm>
            <a:off x="8178053" y="6246232"/>
            <a:ext cx="928459" cy="553998"/>
          </a:xfrm>
          <a:prstGeom prst="rect">
            <a:avLst/>
          </a:prstGeom>
          <a:noFill/>
        </p:spPr>
        <p:txBody>
          <a:bodyPr wrap="none" rtlCol="0">
            <a:spAutoFit/>
          </a:bodyPr>
          <a:lstStyle/>
          <a:p>
            <a:r>
              <a:rPr lang="es-AR" sz="3000" dirty="0" smtClean="0"/>
              <a:t>89</a:t>
            </a:r>
            <a:r>
              <a:rPr lang="es-AR" sz="3000" dirty="0" smtClean="0"/>
              <a:t>%</a:t>
            </a:r>
            <a:endParaRPr lang="en-US" sz="3000" dirty="0"/>
          </a:p>
        </p:txBody>
      </p:sp>
      <p:pic>
        <p:nvPicPr>
          <p:cNvPr id="3" name="Imagen 2"/>
          <p:cNvPicPr>
            <a:picLocks noChangeAspect="1"/>
          </p:cNvPicPr>
          <p:nvPr/>
        </p:nvPicPr>
        <p:blipFill rotWithShape="1">
          <a:blip r:embed="rId5"/>
          <a:srcRect l="25352" t="18388" r="37993" b="18670"/>
          <a:stretch/>
        </p:blipFill>
        <p:spPr>
          <a:xfrm>
            <a:off x="6619155" y="2116540"/>
            <a:ext cx="3706009" cy="3577847"/>
          </a:xfrm>
          <a:prstGeom prst="rect">
            <a:avLst/>
          </a:prstGeom>
        </p:spPr>
      </p:pic>
    </p:spTree>
    <p:extLst>
      <p:ext uri="{BB962C8B-B14F-4D97-AF65-F5344CB8AC3E}">
        <p14:creationId xmlns:p14="http://schemas.microsoft.com/office/powerpoint/2010/main" val="297707736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a:srcRect l="11620" t="36427" r="56795" b="25809"/>
          <a:stretch/>
        </p:blipFill>
        <p:spPr>
          <a:xfrm>
            <a:off x="785611" y="1489773"/>
            <a:ext cx="5370490" cy="3610263"/>
          </a:xfrm>
          <a:prstGeom prst="rect">
            <a:avLst/>
          </a:prstGeom>
        </p:spPr>
      </p:pic>
      <p:pic>
        <p:nvPicPr>
          <p:cNvPr id="7" name="Imagen 6"/>
          <p:cNvPicPr>
            <a:picLocks noChangeAspect="1"/>
          </p:cNvPicPr>
          <p:nvPr/>
        </p:nvPicPr>
        <p:blipFill rotWithShape="1">
          <a:blip r:embed="rId3"/>
          <a:srcRect l="10775" t="45068" r="56690" b="32010"/>
          <a:stretch/>
        </p:blipFill>
        <p:spPr>
          <a:xfrm>
            <a:off x="6334714" y="2459866"/>
            <a:ext cx="5462335" cy="2163651"/>
          </a:xfrm>
          <a:prstGeom prst="rect">
            <a:avLst/>
          </a:prstGeom>
        </p:spPr>
      </p:pic>
    </p:spTree>
    <p:extLst>
      <p:ext uri="{BB962C8B-B14F-4D97-AF65-F5344CB8AC3E}">
        <p14:creationId xmlns:p14="http://schemas.microsoft.com/office/powerpoint/2010/main" val="377666828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TM04033919[[fn=Circuito]]</Template>
  <TotalTime>233</TotalTime>
  <Words>206</Words>
  <Application>Microsoft Office PowerPoint</Application>
  <PresentationFormat>Panorámica</PresentationFormat>
  <Paragraphs>37</Paragraphs>
  <Slides>14</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14</vt:i4>
      </vt:variant>
    </vt:vector>
  </HeadingPairs>
  <TitlesOfParts>
    <vt:vector size="18" baseType="lpstr">
      <vt:lpstr>Arial</vt:lpstr>
      <vt:lpstr>Trebuchet MS</vt:lpstr>
      <vt:lpstr>Tw Cen MT</vt:lpstr>
      <vt:lpstr>Circuito</vt:lpstr>
      <vt:lpstr>DESAFIO 3</vt:lpstr>
      <vt:lpstr>Rx de toráx</vt:lpstr>
      <vt:lpstr>RX de Tórax</vt:lpstr>
      <vt:lpstr>hallazgos de RX de tórax en pacientes con COVID-19 </vt:lpstr>
      <vt:lpstr>hallazgos de RX de tórax en pacientes con COVID-19 </vt:lpstr>
      <vt:lpstr>diferenciación con neumonías de origen viral</vt:lpstr>
      <vt:lpstr>CLASIFICADORES</vt:lpstr>
      <vt:lpstr>Knn</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DESAFIO 3</dc:title>
  <dc:creator>Usuario</dc:creator>
  <cp:lastModifiedBy>Usuario</cp:lastModifiedBy>
  <cp:revision>27</cp:revision>
  <dcterms:created xsi:type="dcterms:W3CDTF">2020-09-20T14:45:38Z</dcterms:created>
  <dcterms:modified xsi:type="dcterms:W3CDTF">2020-09-21T20:33:46Z</dcterms:modified>
</cp:coreProperties>
</file>